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7"/>
  </p:notesMasterIdLst>
  <p:handoutMasterIdLst>
    <p:handoutMasterId r:id="rId28"/>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91" r:id="rId15"/>
    <p:sldId id="294" r:id="rId16"/>
    <p:sldId id="305" r:id="rId17"/>
    <p:sldId id="304" r:id="rId18"/>
    <p:sldId id="303" r:id="rId19"/>
    <p:sldId id="306" r:id="rId20"/>
    <p:sldId id="307" r:id="rId21"/>
    <p:sldId id="308" r:id="rId22"/>
    <p:sldId id="309" r:id="rId23"/>
    <p:sldId id="310" r:id="rId24"/>
    <p:sldId id="312" r:id="rId25"/>
    <p:sldId id="266" r:id="rId2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25</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81474A2-867B-72E5-614F-C55341A072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65129" y="290836"/>
            <a:ext cx="5912749" cy="614462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6F71CEE-BFE0-A93D-8B47-F2B7879ECC8F}"/>
              </a:ext>
            </a:extLst>
          </p:cNvPr>
          <p:cNvSpPr txBox="1">
            <a:spLocks/>
          </p:cNvSpPr>
          <p:nvPr/>
        </p:nvSpPr>
        <p:spPr>
          <a:xfrm>
            <a:off x="838200" y="353190"/>
            <a:ext cx="9440537" cy="23138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a:t>
            </a:r>
          </a:p>
          <a:p>
            <a:endParaRPr lang="en-GB" sz="2800" dirty="0"/>
          </a:p>
          <a:p>
            <a:r>
              <a:rPr lang="en-GB" sz="2800" dirty="0"/>
              <a:t>By Category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1338CB2B-BF93-99EA-7E71-3A0B0AB82D01}"/>
              </a:ext>
            </a:extLst>
          </p:cNvPr>
          <p:cNvSpPr txBox="1"/>
          <p:nvPr/>
        </p:nvSpPr>
        <p:spPr>
          <a:xfrm>
            <a:off x="838200" y="2811839"/>
            <a:ext cx="4729543" cy="3693319"/>
          </a:xfrm>
          <a:prstGeom prst="rect">
            <a:avLst/>
          </a:prstGeom>
          <a:noFill/>
        </p:spPr>
        <p:txBody>
          <a:bodyPr wrap="square" rtlCol="0">
            <a:spAutoFit/>
          </a:bodyPr>
          <a:lstStyle/>
          <a:p>
            <a:r>
              <a:rPr lang="en-GB" dirty="0"/>
              <a:t>As shown earlier, music and entertainment were highest published videos. However, when the number of views were considered, music views were exponentially higher than other categories. </a:t>
            </a:r>
          </a:p>
          <a:p>
            <a:endParaRPr lang="en-GB" dirty="0"/>
          </a:p>
          <a:p>
            <a:r>
              <a:rPr lang="en-GB" dirty="0"/>
              <a:t>This suggests that relatively speaking, music videos accrued more views per video than other categories.</a:t>
            </a:r>
          </a:p>
          <a:p>
            <a:endParaRPr lang="en-GB" dirty="0"/>
          </a:p>
          <a:p>
            <a:r>
              <a:rPr lang="en-GB" dirty="0"/>
              <a:t>Interestingly, Travel and events views were relatively small in comparison – possibly as a result of global lockdowns.</a:t>
            </a:r>
          </a:p>
        </p:txBody>
      </p:sp>
    </p:spTree>
    <p:extLst>
      <p:ext uri="{BB962C8B-B14F-4D97-AF65-F5344CB8AC3E}">
        <p14:creationId xmlns:p14="http://schemas.microsoft.com/office/powerpoint/2010/main" val="193807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A8225EF-A47C-10F1-5044-78A56FE8C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60125" y="456143"/>
            <a:ext cx="5721347" cy="594571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5F3318A-90FC-02B2-6C44-F88F78043D00}"/>
              </a:ext>
            </a:extLst>
          </p:cNvPr>
          <p:cNvSpPr txBox="1">
            <a:spLocks/>
          </p:cNvSpPr>
          <p:nvPr/>
        </p:nvSpPr>
        <p:spPr>
          <a:xfrm>
            <a:off x="838200" y="6717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7542FB1C-4717-7692-86FD-795BC719C65F}"/>
              </a:ext>
            </a:extLst>
          </p:cNvPr>
          <p:cNvSpPr txBox="1"/>
          <p:nvPr/>
        </p:nvSpPr>
        <p:spPr>
          <a:xfrm>
            <a:off x="647700" y="2343834"/>
            <a:ext cx="4793300" cy="646331"/>
          </a:xfrm>
          <a:prstGeom prst="rect">
            <a:avLst/>
          </a:prstGeom>
          <a:noFill/>
        </p:spPr>
        <p:txBody>
          <a:bodyPr wrap="none" rtlCol="0">
            <a:spAutoFit/>
          </a:bodyPr>
          <a:lstStyle/>
          <a:p>
            <a:r>
              <a:rPr lang="en-GB" b="1" dirty="0" err="1"/>
              <a:t>MrBeast</a:t>
            </a:r>
            <a:r>
              <a:rPr lang="en-GB" dirty="0"/>
              <a:t> – American. Focus on expensive stunts.</a:t>
            </a:r>
          </a:p>
          <a:p>
            <a:r>
              <a:rPr lang="en-GB" dirty="0"/>
              <a:t>Est. 150million subscribers.</a:t>
            </a:r>
          </a:p>
        </p:txBody>
      </p:sp>
      <p:sp>
        <p:nvSpPr>
          <p:cNvPr id="6" name="TextBox 5">
            <a:extLst>
              <a:ext uri="{FF2B5EF4-FFF2-40B4-BE49-F238E27FC236}">
                <a16:creationId xmlns:a16="http://schemas.microsoft.com/office/drawing/2014/main" id="{14116F01-22B1-CAE4-ECEF-4B626166BCE6}"/>
              </a:ext>
            </a:extLst>
          </p:cNvPr>
          <p:cNvSpPr txBox="1"/>
          <p:nvPr/>
        </p:nvSpPr>
        <p:spPr>
          <a:xfrm>
            <a:off x="647700" y="3013508"/>
            <a:ext cx="5312425" cy="646331"/>
          </a:xfrm>
          <a:prstGeom prst="rect">
            <a:avLst/>
          </a:prstGeom>
          <a:noFill/>
        </p:spPr>
        <p:txBody>
          <a:bodyPr wrap="square" rtlCol="0">
            <a:spAutoFit/>
          </a:bodyPr>
          <a:lstStyle/>
          <a:p>
            <a:r>
              <a:rPr lang="en-GB" b="1" dirty="0"/>
              <a:t>James Charles</a:t>
            </a:r>
            <a:r>
              <a:rPr lang="en-GB" dirty="0"/>
              <a:t> – American. Beauty influencer and makeup artist. 23.8million subscribers</a:t>
            </a:r>
          </a:p>
        </p:txBody>
      </p:sp>
      <p:sp>
        <p:nvSpPr>
          <p:cNvPr id="7" name="TextBox 6">
            <a:extLst>
              <a:ext uri="{FF2B5EF4-FFF2-40B4-BE49-F238E27FC236}">
                <a16:creationId xmlns:a16="http://schemas.microsoft.com/office/drawing/2014/main" id="{27B92F8B-DB97-F38C-26BF-A6C7359CAB36}"/>
              </a:ext>
            </a:extLst>
          </p:cNvPr>
          <p:cNvSpPr txBox="1"/>
          <p:nvPr/>
        </p:nvSpPr>
        <p:spPr>
          <a:xfrm>
            <a:off x="647699" y="3876425"/>
            <a:ext cx="5312425" cy="646331"/>
          </a:xfrm>
          <a:prstGeom prst="rect">
            <a:avLst/>
          </a:prstGeom>
          <a:noFill/>
        </p:spPr>
        <p:txBody>
          <a:bodyPr wrap="square" rtlCol="0">
            <a:spAutoFit/>
          </a:bodyPr>
          <a:lstStyle/>
          <a:p>
            <a:r>
              <a:rPr lang="en-GB" b="1" dirty="0"/>
              <a:t>TREASURE </a:t>
            </a:r>
            <a:r>
              <a:rPr lang="en-GB" dirty="0"/>
              <a:t>– South Korean band formed 2019. 6.95million subscribers</a:t>
            </a:r>
          </a:p>
        </p:txBody>
      </p:sp>
      <p:sp>
        <p:nvSpPr>
          <p:cNvPr id="8" name="TextBox 7">
            <a:extLst>
              <a:ext uri="{FF2B5EF4-FFF2-40B4-BE49-F238E27FC236}">
                <a16:creationId xmlns:a16="http://schemas.microsoft.com/office/drawing/2014/main" id="{92E41C79-E3D3-F3B6-4795-561AC972DC87}"/>
              </a:ext>
            </a:extLst>
          </p:cNvPr>
          <p:cNvSpPr txBox="1"/>
          <p:nvPr/>
        </p:nvSpPr>
        <p:spPr>
          <a:xfrm>
            <a:off x="647698" y="4636087"/>
            <a:ext cx="5312425" cy="646331"/>
          </a:xfrm>
          <a:prstGeom prst="rect">
            <a:avLst/>
          </a:prstGeom>
          <a:noFill/>
        </p:spPr>
        <p:txBody>
          <a:bodyPr wrap="square" rtlCol="0">
            <a:spAutoFit/>
          </a:bodyPr>
          <a:lstStyle/>
          <a:p>
            <a:r>
              <a:rPr lang="en-GB" b="1" dirty="0"/>
              <a:t>BLACKPINK</a:t>
            </a:r>
            <a:r>
              <a:rPr lang="en-GB" dirty="0"/>
              <a:t>– South Korean band formed 2009. Said to be ‘biggest girl band in the world’</a:t>
            </a:r>
          </a:p>
        </p:txBody>
      </p:sp>
    </p:spTree>
    <p:extLst>
      <p:ext uri="{BB962C8B-B14F-4D97-AF65-F5344CB8AC3E}">
        <p14:creationId xmlns:p14="http://schemas.microsoft.com/office/powerpoint/2010/main" val="3732452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6FA2-5917-B8AA-0A93-A3E6A6492A4F}"/>
              </a:ext>
            </a:extLst>
          </p:cNvPr>
          <p:cNvSpPr>
            <a:spLocks noGrp="1"/>
          </p:cNvSpPr>
          <p:nvPr>
            <p:ph type="title"/>
          </p:nvPr>
        </p:nvSpPr>
        <p:spPr>
          <a:xfrm>
            <a:off x="933541" y="937418"/>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(2019)</a:t>
            </a:r>
            <a:br>
              <a:rPr lang="en-GB" sz="2800" dirty="0"/>
            </a:br>
            <a:br>
              <a:rPr lang="en-GB" sz="2800" dirty="0"/>
            </a:br>
            <a:r>
              <a:rPr lang="en-GB" sz="2800" dirty="0"/>
              <a:t>Top 50 titles viewed for videos</a:t>
            </a:r>
            <a:br>
              <a:rPr lang="en-GB" sz="2800" dirty="0"/>
            </a:br>
            <a:r>
              <a:rPr lang="en-GB" sz="2800" dirty="0"/>
              <a:t>published during April 2019, </a:t>
            </a:r>
            <a:br>
              <a:rPr lang="en-GB" sz="2800" dirty="0"/>
            </a:br>
            <a:r>
              <a:rPr lang="en-GB" sz="2800" dirty="0"/>
              <a:t>by channel</a:t>
            </a:r>
          </a:p>
        </p:txBody>
      </p:sp>
      <p:pic>
        <p:nvPicPr>
          <p:cNvPr id="2050" name="Picture 2">
            <a:extLst>
              <a:ext uri="{FF2B5EF4-FFF2-40B4-BE49-F238E27FC236}">
                <a16:creationId xmlns:a16="http://schemas.microsoft.com/office/drawing/2014/main" id="{014802F5-90B6-4BD4-0BC7-9185DF9364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94025" y="365125"/>
            <a:ext cx="5364434" cy="65101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37931-ED41-A6FB-E0CA-7376A7BCCB02}"/>
              </a:ext>
            </a:extLst>
          </p:cNvPr>
          <p:cNvSpPr txBox="1"/>
          <p:nvPr/>
        </p:nvSpPr>
        <p:spPr>
          <a:xfrm>
            <a:off x="933541" y="2993108"/>
            <a:ext cx="4667756" cy="646331"/>
          </a:xfrm>
          <a:prstGeom prst="rect">
            <a:avLst/>
          </a:prstGeom>
          <a:noFill/>
        </p:spPr>
        <p:txBody>
          <a:bodyPr wrap="square" rtlCol="0">
            <a:spAutoFit/>
          </a:bodyPr>
          <a:lstStyle/>
          <a:p>
            <a:r>
              <a:rPr lang="en-GB" b="1" dirty="0" err="1"/>
              <a:t>Duniya</a:t>
            </a:r>
            <a:r>
              <a:rPr lang="en-GB" b="1" dirty="0"/>
              <a:t> Today</a:t>
            </a:r>
            <a:r>
              <a:rPr lang="en-GB" dirty="0"/>
              <a:t>.  Popular Indian news, sports and entertainment channel.</a:t>
            </a:r>
          </a:p>
        </p:txBody>
      </p:sp>
      <p:sp>
        <p:nvSpPr>
          <p:cNvPr id="5" name="TextBox 4">
            <a:extLst>
              <a:ext uri="{FF2B5EF4-FFF2-40B4-BE49-F238E27FC236}">
                <a16:creationId xmlns:a16="http://schemas.microsoft.com/office/drawing/2014/main" id="{57527794-7D59-117B-A26D-9B1902630160}"/>
              </a:ext>
            </a:extLst>
          </p:cNvPr>
          <p:cNvSpPr txBox="1"/>
          <p:nvPr/>
        </p:nvSpPr>
        <p:spPr>
          <a:xfrm>
            <a:off x="933541" y="3789814"/>
            <a:ext cx="4667756" cy="646331"/>
          </a:xfrm>
          <a:prstGeom prst="rect">
            <a:avLst/>
          </a:prstGeom>
          <a:noFill/>
        </p:spPr>
        <p:txBody>
          <a:bodyPr wrap="square" rtlCol="0">
            <a:spAutoFit/>
          </a:bodyPr>
          <a:lstStyle/>
          <a:p>
            <a:r>
              <a:rPr lang="en-GB" b="1" dirty="0"/>
              <a:t>Soggy Dollar</a:t>
            </a:r>
            <a:r>
              <a:rPr lang="en-GB" dirty="0"/>
              <a:t>.  Virgin Islands Paradise Bar Live Web cam</a:t>
            </a:r>
          </a:p>
        </p:txBody>
      </p:sp>
    </p:spTree>
    <p:extLst>
      <p:ext uri="{BB962C8B-B14F-4D97-AF65-F5344CB8AC3E}">
        <p14:creationId xmlns:p14="http://schemas.microsoft.com/office/powerpoint/2010/main" val="3978952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A09ABF8-D724-F36C-FFD8-9D64824E80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27076" y="274394"/>
            <a:ext cx="5659682" cy="62561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F2AF713-CED6-9858-031D-F1F32E8E5A62}"/>
              </a:ext>
            </a:extLst>
          </p:cNvPr>
          <p:cNvSpPr>
            <a:spLocks noGrp="1"/>
          </p:cNvSpPr>
          <p:nvPr>
            <p:ph type="title"/>
          </p:nvPr>
        </p:nvSpPr>
        <p:spPr>
          <a:xfrm>
            <a:off x="838200" y="1341437"/>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(2020)</a:t>
            </a:r>
            <a:br>
              <a:rPr lang="en-GB" sz="2800" dirty="0"/>
            </a:br>
            <a:br>
              <a:rPr lang="en-GB" sz="2800" dirty="0"/>
            </a:br>
            <a:r>
              <a:rPr lang="en-GB" sz="2800" dirty="0"/>
              <a:t>Top 50 titles viewed for videos</a:t>
            </a:r>
            <a:br>
              <a:rPr lang="en-GB" sz="2800" dirty="0"/>
            </a:br>
            <a:r>
              <a:rPr lang="en-GB" sz="2800" dirty="0"/>
              <a:t>published during April 2020, </a:t>
            </a:r>
            <a:br>
              <a:rPr lang="en-GB" sz="2800" dirty="0"/>
            </a:br>
            <a:r>
              <a:rPr lang="en-GB" sz="2800" dirty="0"/>
              <a:t>by channel</a:t>
            </a:r>
          </a:p>
        </p:txBody>
      </p:sp>
      <p:sp>
        <p:nvSpPr>
          <p:cNvPr id="6" name="TextBox 5">
            <a:extLst>
              <a:ext uri="{FF2B5EF4-FFF2-40B4-BE49-F238E27FC236}">
                <a16:creationId xmlns:a16="http://schemas.microsoft.com/office/drawing/2014/main" id="{1E7EFE8A-73B9-25FC-4600-404997144447}"/>
              </a:ext>
            </a:extLst>
          </p:cNvPr>
          <p:cNvSpPr txBox="1"/>
          <p:nvPr/>
        </p:nvSpPr>
        <p:spPr>
          <a:xfrm>
            <a:off x="866522" y="3544670"/>
            <a:ext cx="4667756" cy="369332"/>
          </a:xfrm>
          <a:prstGeom prst="rect">
            <a:avLst/>
          </a:prstGeom>
          <a:noFill/>
        </p:spPr>
        <p:txBody>
          <a:bodyPr wrap="square" rtlCol="0">
            <a:spAutoFit/>
          </a:bodyPr>
          <a:lstStyle/>
          <a:p>
            <a:r>
              <a:rPr lang="en-GB" b="1" dirty="0"/>
              <a:t>DJ </a:t>
            </a:r>
            <a:r>
              <a:rPr lang="en-GB" b="1" dirty="0" err="1"/>
              <a:t>Starik</a:t>
            </a:r>
            <a:r>
              <a:rPr lang="en-GB" dirty="0"/>
              <a:t>.  Music producer</a:t>
            </a:r>
          </a:p>
        </p:txBody>
      </p:sp>
      <p:sp>
        <p:nvSpPr>
          <p:cNvPr id="7" name="TextBox 6">
            <a:extLst>
              <a:ext uri="{FF2B5EF4-FFF2-40B4-BE49-F238E27FC236}">
                <a16:creationId xmlns:a16="http://schemas.microsoft.com/office/drawing/2014/main" id="{634F424E-CF7E-E5ED-F579-FD464187D3E0}"/>
              </a:ext>
            </a:extLst>
          </p:cNvPr>
          <p:cNvSpPr txBox="1"/>
          <p:nvPr/>
        </p:nvSpPr>
        <p:spPr>
          <a:xfrm>
            <a:off x="866522" y="3996293"/>
            <a:ext cx="4667756" cy="369332"/>
          </a:xfrm>
          <a:prstGeom prst="rect">
            <a:avLst/>
          </a:prstGeom>
          <a:noFill/>
        </p:spPr>
        <p:txBody>
          <a:bodyPr wrap="square" rtlCol="0">
            <a:spAutoFit/>
          </a:bodyPr>
          <a:lstStyle/>
          <a:p>
            <a:r>
              <a:rPr lang="en-GB" b="1" dirty="0"/>
              <a:t>Chris Venegas</a:t>
            </a:r>
            <a:r>
              <a:rPr lang="en-GB" dirty="0"/>
              <a:t>.  Music and content producer</a:t>
            </a:r>
          </a:p>
        </p:txBody>
      </p:sp>
    </p:spTree>
    <p:extLst>
      <p:ext uri="{BB962C8B-B14F-4D97-AF65-F5344CB8AC3E}">
        <p14:creationId xmlns:p14="http://schemas.microsoft.com/office/powerpoint/2010/main" val="2233249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779" y="1600200"/>
            <a:ext cx="9682689" cy="467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4722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5624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76928"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237744"/>
            <a:ext cx="6446520" cy="64260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AU" sz="1400" b="0" i="0" dirty="0">
              <a:solidFill>
                <a:schemeClr val="bg1"/>
              </a:solidFill>
              <a:effectLst/>
              <a:latin typeface="-apple-system"/>
            </a:endParaRPr>
          </a:p>
        </p:txBody>
      </p:sp>
      <p:sp>
        <p:nvSpPr>
          <p:cNvPr id="2" name="TextBox 1">
            <a:extLst>
              <a:ext uri="{FF2B5EF4-FFF2-40B4-BE49-F238E27FC236}">
                <a16:creationId xmlns:a16="http://schemas.microsoft.com/office/drawing/2014/main" id="{E686EDBA-B33B-BBC0-5E1D-70BBA6A62469}"/>
              </a:ext>
            </a:extLst>
          </p:cNvPr>
          <p:cNvSpPr txBox="1"/>
          <p:nvPr/>
        </p:nvSpPr>
        <p:spPr>
          <a:xfrm>
            <a:off x="5858256" y="442908"/>
            <a:ext cx="5882640" cy="5632311"/>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a:t>
            </a:r>
          </a:p>
          <a:p>
            <a:pPr algn="just"/>
            <a:endParaRPr lang="en-AU" sz="1200" dirty="0">
              <a:solidFill>
                <a:schemeClr val="bg1"/>
              </a:solidFill>
              <a:latin typeface="-apple-system"/>
            </a:endParaRPr>
          </a:p>
          <a:p>
            <a:pPr algn="just"/>
            <a:endParaRPr lang="en-AU" sz="1200" dirty="0">
              <a:solidFill>
                <a:schemeClr val="bg1"/>
              </a:solidFill>
              <a:latin typeface="-apple-system"/>
            </a:endParaRPr>
          </a:p>
          <a:p>
            <a:pPr algn="just"/>
            <a:r>
              <a:rPr lang="en-AU" sz="1200" b="0" i="0" dirty="0">
                <a:solidFill>
                  <a:schemeClr val="bg1"/>
                </a:solidFill>
                <a:effectLst/>
                <a:latin typeface="-apple-system"/>
              </a:rPr>
              <a:t>The top five videos pulled from the YouTube API datasets in 2019 and 2020 were all largely international videos. The top five videos by ‘relevance’ for 2019 and 2020, are given below:</a:t>
            </a:r>
            <a:endParaRPr lang="en-AU" sz="1200" dirty="0">
              <a:solidFill>
                <a:schemeClr val="bg1"/>
              </a:solidFill>
              <a:latin typeface="-apple-system"/>
            </a:endParaRPr>
          </a:p>
          <a:p>
            <a:pPr algn="just"/>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just"/>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r>
              <a:rPr lang="en-AU" sz="1200" b="0" i="0" dirty="0">
                <a:solidFill>
                  <a:schemeClr val="bg1"/>
                </a:solidFill>
                <a:effectLst/>
                <a:latin typeface="-apple-system"/>
              </a:rPr>
              <a:t>During the strict COVID lockdown from March to June, there were no obvious changes in viewer trends.</a:t>
            </a:r>
          </a:p>
          <a:p>
            <a:pPr algn="l"/>
            <a:endParaRPr lang="en-AU" sz="1200" dirty="0">
              <a:solidFill>
                <a:schemeClr val="bg1"/>
              </a:solidFill>
              <a:latin typeface="-apple-system"/>
            </a:endParaRPr>
          </a:p>
          <a:p>
            <a:pPr algn="l"/>
            <a:r>
              <a:rPr lang="en-AU" sz="1200" dirty="0">
                <a:solidFill>
                  <a:schemeClr val="bg1"/>
                </a:solidFill>
                <a:latin typeface="-apple-system"/>
              </a:rPr>
              <a:t>Music and Entertainment channels continued to be the most watched categories although there is some suggestion that different countries or regions may differ in this regard. For example, these categories form the most significant groups for views in the United States, but when international sites are considered, this appears to be less the case. In India, one of the largest viewed channels is  </a:t>
            </a:r>
            <a:r>
              <a:rPr lang="en-AU" sz="1200" dirty="0" err="1">
                <a:solidFill>
                  <a:schemeClr val="bg1"/>
                </a:solidFill>
                <a:latin typeface="-apple-system"/>
              </a:rPr>
              <a:t>Duniya</a:t>
            </a:r>
            <a:r>
              <a:rPr lang="en-AU" sz="1200" dirty="0">
                <a:solidFill>
                  <a:schemeClr val="bg1"/>
                </a:solidFill>
                <a:latin typeface="-apple-system"/>
              </a:rPr>
              <a:t> Today – a very popular News, Sport and Entertainment channel. Other popular channels include:</a:t>
            </a:r>
            <a:endParaRPr lang="en-AU" sz="1200" b="0" i="0" dirty="0">
              <a:solidFill>
                <a:schemeClr val="bg1"/>
              </a:solidFill>
              <a:effectLst/>
              <a:latin typeface="-apple-system"/>
            </a:endParaRPr>
          </a:p>
          <a:p>
            <a:pPr algn="l">
              <a:buFont typeface="+mj-lt"/>
              <a:buAutoNum type="arabicPeriod"/>
            </a:pPr>
            <a:r>
              <a:rPr lang="en-AU" sz="1200" b="0" i="0" dirty="0">
                <a:solidFill>
                  <a:schemeClr val="bg1"/>
                </a:solidFill>
                <a:effectLst/>
                <a:latin typeface="-apple-system"/>
              </a:rPr>
              <a:t>Diamond </a:t>
            </a:r>
            <a:r>
              <a:rPr lang="en-AU" sz="1200" b="0" i="0" dirty="0" err="1">
                <a:solidFill>
                  <a:schemeClr val="bg1"/>
                </a:solidFill>
                <a:effectLst/>
                <a:latin typeface="-apple-system"/>
              </a:rPr>
              <a:t>Platinumz</a:t>
            </a:r>
            <a:r>
              <a:rPr lang="en-AU" sz="1200" b="0" i="0" dirty="0">
                <a:solidFill>
                  <a:schemeClr val="bg1"/>
                </a:solidFill>
                <a:effectLst/>
                <a:latin typeface="-apple-system"/>
              </a:rPr>
              <a:t> - Quarantine (Tanzanian Artist)</a:t>
            </a:r>
          </a:p>
          <a:p>
            <a:pPr algn="l">
              <a:buFont typeface="+mj-lt"/>
              <a:buAutoNum type="arabicPeriod"/>
            </a:pPr>
            <a:r>
              <a:rPr lang="en-AU" sz="1200" b="0" i="0" dirty="0">
                <a:solidFill>
                  <a:schemeClr val="bg1"/>
                </a:solidFill>
                <a:effectLst/>
                <a:latin typeface="-apple-system"/>
              </a:rPr>
              <a:t>Chloe Ting - Get Snatched During Quarantine</a:t>
            </a:r>
          </a:p>
          <a:p>
            <a:pPr algn="l">
              <a:buFont typeface="+mj-lt"/>
              <a:buAutoNum type="arabicPeriod"/>
            </a:pPr>
            <a:r>
              <a:rPr lang="en-AU" sz="1200" b="0" i="0" dirty="0">
                <a:solidFill>
                  <a:schemeClr val="bg1"/>
                </a:solidFill>
                <a:effectLst/>
                <a:latin typeface="-apple-system"/>
              </a:rPr>
              <a:t>Quarantine Tik Tok Videos</a:t>
            </a:r>
          </a:p>
          <a:p>
            <a:pPr algn="l">
              <a:buFont typeface="+mj-lt"/>
              <a:buAutoNum type="arabicPeriod"/>
            </a:pPr>
            <a:r>
              <a:rPr lang="en-AU" sz="1200" b="0" i="0" dirty="0">
                <a:solidFill>
                  <a:schemeClr val="bg1"/>
                </a:solidFill>
                <a:effectLst/>
                <a:latin typeface="-apple-system"/>
              </a:rPr>
              <a:t>Hello </a:t>
            </a:r>
            <a:r>
              <a:rPr lang="en-AU" sz="1200" b="0" i="0" dirty="0" err="1">
                <a:solidFill>
                  <a:schemeClr val="bg1"/>
                </a:solidFill>
                <a:effectLst/>
                <a:latin typeface="-apple-system"/>
              </a:rPr>
              <a:t>Neighbors</a:t>
            </a:r>
            <a:r>
              <a:rPr lang="en-AU" sz="1200" b="0" i="0" dirty="0">
                <a:solidFill>
                  <a:schemeClr val="bg1"/>
                </a:solidFill>
                <a:effectLst/>
                <a:latin typeface="-apple-system"/>
              </a:rPr>
              <a:t> Steals our Quarantine Games</a:t>
            </a:r>
          </a:p>
          <a:p>
            <a:pPr algn="l">
              <a:buFont typeface="+mj-lt"/>
              <a:buAutoNum type="arabicPeriod"/>
            </a:pPr>
            <a:r>
              <a:rPr lang="en-AU" sz="1200" b="0" i="0" dirty="0" err="1">
                <a:solidFill>
                  <a:schemeClr val="bg1"/>
                </a:solidFill>
                <a:effectLst/>
                <a:latin typeface="-apple-system"/>
              </a:rPr>
              <a:t>SnowthaProducts</a:t>
            </a:r>
            <a:r>
              <a:rPr lang="en-AU" sz="1200" b="0" i="0" dirty="0">
                <a:solidFill>
                  <a:schemeClr val="bg1"/>
                </a:solidFill>
                <a:effectLst/>
                <a:latin typeface="-apple-system"/>
              </a:rPr>
              <a:t>- Nowhere to Go (Quarantine Love) (song created by a Mexican/American artist and rapper)</a:t>
            </a:r>
          </a:p>
        </p:txBody>
      </p:sp>
      <p:sp>
        <p:nvSpPr>
          <p:cNvPr id="9" name="TextBox 8">
            <a:extLst>
              <a:ext uri="{FF2B5EF4-FFF2-40B4-BE49-F238E27FC236}">
                <a16:creationId xmlns:a16="http://schemas.microsoft.com/office/drawing/2014/main" id="{49EB6C9A-2406-8C41-2E8E-92B9778A4C38}"/>
              </a:ext>
            </a:extLst>
          </p:cNvPr>
          <p:cNvSpPr txBox="1"/>
          <p:nvPr/>
        </p:nvSpPr>
        <p:spPr>
          <a:xfrm>
            <a:off x="8321040" y="1640618"/>
            <a:ext cx="2787396" cy="1384995"/>
          </a:xfrm>
          <a:prstGeom prst="rect">
            <a:avLst/>
          </a:prstGeom>
          <a:noFill/>
        </p:spPr>
        <p:txBody>
          <a:bodyPr wrap="square">
            <a:spAutoFit/>
          </a:bodyPr>
          <a:lstStyle/>
          <a:p>
            <a:pPr algn="l"/>
            <a:r>
              <a:rPr lang="en-AU" sz="1400" b="0" i="0" dirty="0">
                <a:solidFill>
                  <a:schemeClr val="bg1"/>
                </a:solidFill>
                <a:effectLst/>
                <a:latin typeface="-apple-system"/>
              </a:rPr>
              <a:t>In 2020, the top videos:</a:t>
            </a:r>
          </a:p>
          <a:p>
            <a:pPr algn="l">
              <a:buFont typeface="+mj-lt"/>
              <a:buAutoNum type="arabicPeriod"/>
            </a:pPr>
            <a:r>
              <a:rPr lang="en-AU" sz="1400" b="0" i="0" dirty="0">
                <a:solidFill>
                  <a:schemeClr val="bg1"/>
                </a:solidFill>
                <a:effectLst/>
                <a:latin typeface="-apple-system"/>
              </a:rPr>
              <a:t>Republic Bharat - Indian News</a:t>
            </a:r>
          </a:p>
          <a:p>
            <a:pPr algn="l">
              <a:buFont typeface="+mj-lt"/>
              <a:buAutoNum type="arabicPeriod"/>
            </a:pPr>
            <a:r>
              <a:rPr lang="en-AU" sz="1400" b="0" i="0" dirty="0" err="1">
                <a:solidFill>
                  <a:schemeClr val="bg1"/>
                </a:solidFill>
                <a:effectLst/>
                <a:latin typeface="-apple-system"/>
              </a:rPr>
              <a:t>Haberturk</a:t>
            </a:r>
            <a:r>
              <a:rPr lang="en-AU" sz="1400" b="0" i="0" dirty="0">
                <a:solidFill>
                  <a:schemeClr val="bg1"/>
                </a:solidFill>
                <a:effectLst/>
                <a:latin typeface="-apple-system"/>
              </a:rPr>
              <a:t> TV - Turkish</a:t>
            </a:r>
          </a:p>
          <a:p>
            <a:pPr algn="l">
              <a:buFont typeface="+mj-lt"/>
              <a:buAutoNum type="arabicPeriod"/>
            </a:pPr>
            <a:r>
              <a:rPr lang="en-AU" sz="1400" b="0" i="0" dirty="0">
                <a:solidFill>
                  <a:schemeClr val="bg1"/>
                </a:solidFill>
                <a:effectLst/>
                <a:latin typeface="-apple-system"/>
              </a:rPr>
              <a:t>Russian TV Show</a:t>
            </a:r>
          </a:p>
          <a:p>
            <a:pPr algn="l">
              <a:buFont typeface="+mj-lt"/>
              <a:buAutoNum type="arabicPeriod"/>
            </a:pPr>
            <a:r>
              <a:rPr lang="en-AU" sz="1400" b="0" i="0" dirty="0" err="1">
                <a:solidFill>
                  <a:schemeClr val="bg1"/>
                </a:solidFill>
                <a:effectLst/>
                <a:latin typeface="-apple-system"/>
              </a:rPr>
              <a:t>Blackpink</a:t>
            </a:r>
            <a:r>
              <a:rPr lang="en-AU" sz="1400" b="0" i="0" dirty="0">
                <a:solidFill>
                  <a:schemeClr val="bg1"/>
                </a:solidFill>
                <a:effectLst/>
                <a:latin typeface="-apple-system"/>
              </a:rPr>
              <a:t> - Dance Practice</a:t>
            </a:r>
          </a:p>
          <a:p>
            <a:pPr algn="l">
              <a:buFont typeface="+mj-lt"/>
              <a:buAutoNum type="arabicPeriod"/>
            </a:pPr>
            <a:r>
              <a:rPr lang="en-AU" sz="1400" b="0" i="0" dirty="0">
                <a:solidFill>
                  <a:schemeClr val="bg1"/>
                </a:solidFill>
                <a:effectLst/>
                <a:latin typeface="-apple-system"/>
              </a:rPr>
              <a:t>ABN Telegu News</a:t>
            </a:r>
          </a:p>
        </p:txBody>
      </p:sp>
      <p:sp>
        <p:nvSpPr>
          <p:cNvPr id="15" name="TextBox 14">
            <a:extLst>
              <a:ext uri="{FF2B5EF4-FFF2-40B4-BE49-F238E27FC236}">
                <a16:creationId xmlns:a16="http://schemas.microsoft.com/office/drawing/2014/main" id="{343A7354-3047-49C7-F800-D568A4668F15}"/>
              </a:ext>
            </a:extLst>
          </p:cNvPr>
          <p:cNvSpPr txBox="1"/>
          <p:nvPr/>
        </p:nvSpPr>
        <p:spPr>
          <a:xfrm>
            <a:off x="5782056" y="1640618"/>
            <a:ext cx="2868930" cy="1384995"/>
          </a:xfrm>
          <a:prstGeom prst="rect">
            <a:avLst/>
          </a:prstGeom>
          <a:noFill/>
        </p:spPr>
        <p:txBody>
          <a:bodyPr wrap="square">
            <a:spAutoFit/>
          </a:bodyPr>
          <a:lstStyle/>
          <a:p>
            <a:pPr algn="l"/>
            <a:r>
              <a:rPr lang="en-AU" sz="1400" b="0" i="0" dirty="0">
                <a:solidFill>
                  <a:schemeClr val="bg1"/>
                </a:solidFill>
                <a:effectLst/>
                <a:latin typeface="-apple-system"/>
              </a:rPr>
              <a:t>In 2019, the top five videos:</a:t>
            </a:r>
          </a:p>
          <a:p>
            <a:pPr algn="l">
              <a:buFont typeface="+mj-lt"/>
              <a:buAutoNum type="arabicPeriod"/>
            </a:pPr>
            <a:r>
              <a:rPr lang="en-AU" sz="1400" b="0" i="0" dirty="0">
                <a:solidFill>
                  <a:schemeClr val="bg1"/>
                </a:solidFill>
                <a:effectLst/>
                <a:latin typeface="-apple-system"/>
              </a:rPr>
              <a:t>Telegu News</a:t>
            </a:r>
          </a:p>
          <a:p>
            <a:pPr algn="l">
              <a:buFont typeface="+mj-lt"/>
              <a:buAutoNum type="arabicPeriod"/>
            </a:pPr>
            <a:r>
              <a:rPr lang="en-AU" sz="1400" b="0" i="0" dirty="0">
                <a:solidFill>
                  <a:schemeClr val="bg1"/>
                </a:solidFill>
                <a:effectLst/>
                <a:latin typeface="-apple-system"/>
              </a:rPr>
              <a:t>TV5 News - Telegu News</a:t>
            </a:r>
          </a:p>
          <a:p>
            <a:pPr algn="l">
              <a:buFont typeface="+mj-lt"/>
              <a:buAutoNum type="arabicPeriod"/>
            </a:pPr>
            <a:r>
              <a:rPr lang="en-AU" sz="1400" b="0" i="0" dirty="0">
                <a:solidFill>
                  <a:schemeClr val="bg1"/>
                </a:solidFill>
                <a:effectLst/>
                <a:latin typeface="-apple-system"/>
              </a:rPr>
              <a:t>Video Hub</a:t>
            </a:r>
          </a:p>
          <a:p>
            <a:pPr algn="l">
              <a:buFont typeface="+mj-lt"/>
              <a:buAutoNum type="arabicPeriod"/>
            </a:pPr>
            <a:r>
              <a:rPr lang="en-AU" sz="1400" b="0" i="0" dirty="0">
                <a:solidFill>
                  <a:schemeClr val="bg1"/>
                </a:solidFill>
                <a:effectLst/>
                <a:latin typeface="-apple-system"/>
              </a:rPr>
              <a:t>Earth Views from Space</a:t>
            </a:r>
          </a:p>
          <a:p>
            <a:pPr algn="l">
              <a:buFont typeface="+mj-lt"/>
              <a:buAutoNum type="arabicPeriod"/>
            </a:pPr>
            <a:r>
              <a:rPr lang="en-AU" sz="1400" b="0" i="0" dirty="0">
                <a:solidFill>
                  <a:schemeClr val="bg1"/>
                </a:solidFill>
                <a:effectLst/>
                <a:latin typeface="-apple-system"/>
              </a:rPr>
              <a:t>Turkish TV video</a:t>
            </a:r>
          </a:p>
        </p:txBody>
      </p:sp>
    </p:spTree>
    <p:extLst>
      <p:ext uri="{BB962C8B-B14F-4D97-AF65-F5344CB8AC3E}">
        <p14:creationId xmlns:p14="http://schemas.microsoft.com/office/powerpoint/2010/main" val="8262787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6612" y="4008493"/>
            <a:ext cx="10518776" cy="1200329"/>
          </a:xfrm>
        </p:spPr>
        <p:txBody>
          <a:bodyPr vert="horz" wrap="square" lIns="91440" tIns="45720" rIns="91440" bIns="45720" rtlCol="0" anchor="b">
            <a:normAutofit/>
          </a:bodyPr>
          <a:lstStyle/>
          <a:p>
            <a:r>
              <a:rPr lang="en-US" sz="7200" dirty="0"/>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spTree>
    <p:extLst>
      <p:ext uri="{BB962C8B-B14F-4D97-AF65-F5344CB8AC3E}">
        <p14:creationId xmlns:p14="http://schemas.microsoft.com/office/powerpoint/2010/main" val="901678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fontScale="92500" lnSpcReduction="10000"/>
          </a:bodyPr>
          <a:lstStyle/>
          <a:p>
            <a:pPr algn="just">
              <a:buFont typeface="Arial" panose="020B0604020202020204" pitchFamily="34" charset="0"/>
              <a:buChar char="•"/>
            </a:pPr>
            <a:r>
              <a:rPr lang="en-US" sz="1400" dirty="0">
                <a:solidFill>
                  <a:srgbClr val="1F2328"/>
                </a:solidFill>
                <a:latin typeface="-apple-system"/>
                <a:ea typeface="+mj-ea"/>
                <a:cs typeface="+mj-cs"/>
              </a:rPr>
              <a:t>YouTube is one of the largest online server and database providers in the world. Consequently, a limited dataset was chosen for initial analysis – video analysis for United States, during COVID, and for the period August through November 2020.</a:t>
            </a:r>
          </a:p>
          <a:p>
            <a:pPr algn="just">
              <a:buFont typeface="Arial" panose="020B0604020202020204" pitchFamily="34" charset="0"/>
              <a:buChar char="•"/>
            </a:pPr>
            <a:r>
              <a:rPr lang="en-US" sz="1400" dirty="0">
                <a:solidFill>
                  <a:srgbClr val="1F2328"/>
                </a:solidFill>
                <a:latin typeface="-apple-system"/>
                <a:ea typeface="+mj-ea"/>
                <a:cs typeface="+mj-cs"/>
              </a:rPr>
              <a:t>Data Acquisition:</a:t>
            </a:r>
          </a:p>
          <a:p>
            <a:pPr lvl="1" algn="just"/>
            <a:r>
              <a:rPr lang="en-US" sz="1400" dirty="0">
                <a:solidFill>
                  <a:srgbClr val="1F2328"/>
                </a:solidFill>
                <a:latin typeface="-apple-system"/>
                <a:ea typeface="+mj-ea"/>
                <a:cs typeface="+mj-cs"/>
              </a:rPr>
              <a:t>The Google API enforces data quotas. The first challenge was the repeated need to call the API without exceeding the quota limit. Other methods were used to continue analysis without exceeding the API limit. A previously constructed dataset from YouTube was identified in Kaggle and this was used to undertake some of the initial analysis. Data from the YouTube API was investigated as part of the final analysis.</a:t>
            </a:r>
          </a:p>
          <a:p>
            <a:pPr algn="just">
              <a:buFont typeface="Arial" panose="020B0604020202020204" pitchFamily="34" charset="0"/>
              <a:buChar char="•"/>
            </a:pPr>
            <a:r>
              <a:rPr lang="en-US" sz="1400" dirty="0">
                <a:solidFill>
                  <a:srgbClr val="1F2328"/>
                </a:solidFill>
                <a:latin typeface="-apple-system"/>
                <a:ea typeface="+mj-ea"/>
                <a:cs typeface="+mj-cs"/>
              </a:rPr>
              <a:t>Data Preparation and Analysis:</a:t>
            </a:r>
          </a:p>
          <a:p>
            <a:pPr lvl="1" algn="just"/>
            <a:r>
              <a:rPr lang="en-US" sz="1400" dirty="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in order to improve the merging of datasets. Identification and removal of duplicated data was made more difficult by the fact that videos frequently were published or viewed under slightly different title names, on different channels or other variations. This lack of consistent naming and data structure made cleaning, classifying and grouping data extremely difficult.</a:t>
            </a:r>
          </a:p>
          <a:p>
            <a:pPr algn="just">
              <a:buFont typeface="Arial" panose="020B0604020202020204" pitchFamily="34" charset="0"/>
              <a:buChar char="•"/>
            </a:pPr>
            <a:r>
              <a:rPr lang="en-US" sz="1400" dirty="0">
                <a:solidFill>
                  <a:srgbClr val="1F2328"/>
                </a:solidFill>
                <a:latin typeface="-apple-system"/>
                <a:ea typeface="+mj-ea"/>
                <a:cs typeface="+mj-cs"/>
              </a:rPr>
              <a:t>Data Interpretation and Discussion:</a:t>
            </a:r>
          </a:p>
          <a:p>
            <a:pPr lvl="1" algn="just"/>
            <a:r>
              <a:rPr lang="en-US" sz="1500" dirty="0">
                <a:solidFill>
                  <a:srgbClr val="1F2328"/>
                </a:solidFill>
                <a:latin typeface="-apple-system"/>
                <a:ea typeface="+mj-ea"/>
                <a:cs typeface="+mj-cs"/>
              </a:rPr>
              <a:t>Some of the results obtained from the analysis were unexpected. In particular, data from a representative dataset from April 2019 and April 2020 appear to show very high view counts for channels that seem esoteric or unusual. Further analysis and exploration of this data may assist in determining if the results observed are accurate, or represent a coding error, selection bias or other problem.</a:t>
            </a:r>
          </a:p>
          <a:p>
            <a:pPr algn="just">
              <a:buFont typeface="Arial" panose="020B0604020202020204" pitchFamily="34" charset="0"/>
              <a:buChar char="•"/>
            </a:pPr>
            <a:r>
              <a:rPr lang="en-US" sz="1400" dirty="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dirty="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dirty="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dirty="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dirty="0"/>
              <a:t>Most Published Videos per Category from August to November 2020</a:t>
            </a:r>
            <a:br>
              <a:rPr lang="en-AU" b="1" i="0" dirty="0">
                <a:solidFill>
                  <a:srgbClr val="1F2328"/>
                </a:solidFill>
                <a:effectLst/>
                <a:latin typeface="-apple-system"/>
              </a:rPr>
            </a:br>
            <a:r>
              <a:rPr lang="en-AU" sz="1600" dirty="0">
                <a:solidFill>
                  <a:srgbClr val="1F2328"/>
                </a:solidFill>
                <a:latin typeface="-apple-system"/>
              </a:rPr>
              <a:t>Music and entertainment publish the highest number of videos; surprisingly, Non-profits and Activism had the least number of published videos with only five videos.</a:t>
            </a:r>
            <a:br>
              <a:rPr lang="en-AU" sz="1600" dirty="0">
                <a:solidFill>
                  <a:srgbClr val="1F2328"/>
                </a:solidFill>
                <a:latin typeface="-apple-system"/>
              </a:rPr>
            </a:br>
            <a:endParaRPr lang="en-US" sz="1600" dirty="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908215"/>
          </a:xfrm>
          <a:prstGeom prst="rect">
            <a:avLst/>
          </a:prstGeom>
          <a:noFill/>
        </p:spPr>
        <p:txBody>
          <a:bodyPr wrap="square" rtlCol="0">
            <a:spAutoFit/>
          </a:bodyPr>
          <a:lstStyle/>
          <a:p>
            <a:pPr algn="just"/>
            <a:r>
              <a:rPr lang="en-AU" sz="2000" dirty="0">
                <a:solidFill>
                  <a:schemeClr val="bg1"/>
                </a:solidFill>
                <a:latin typeface="-apple-system"/>
              </a:rPr>
              <a:t>Societal events will align with YouTube Trends (ex. Quarantine challenges/vlogs, new music video releases, video games etc.)</a:t>
            </a:r>
          </a:p>
          <a:p>
            <a:pPr algn="just"/>
            <a:endParaRPr lang="en-US"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461</TotalTime>
  <Words>2156</Words>
  <Application>Microsoft Office PowerPoint</Application>
  <PresentationFormat>Widescreen</PresentationFormat>
  <Paragraphs>159</Paragraphs>
  <Slides>25</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PowerPoint Presentation</vt:lpstr>
      <vt:lpstr>Hypothesis 3: Find out pre and during Covid viewership behavior</vt:lpstr>
      <vt:lpstr>PowerPoint Presentation</vt:lpstr>
      <vt:lpstr>PowerPoint Presentation</vt:lpstr>
      <vt:lpstr>Top Channel Views   Global data (2019)  Top 50 titles viewed for videos published during April 2019,  by channel</vt:lpstr>
      <vt:lpstr>Top Channel Views   Global data (2020)  Top 50 titles viewed for videos published during April 2020,  by channel</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Simon Gomes</cp:lastModifiedBy>
  <cp:revision>16</cp:revision>
  <dcterms:created xsi:type="dcterms:W3CDTF">2023-05-21T21:32:27Z</dcterms:created>
  <dcterms:modified xsi:type="dcterms:W3CDTF">2023-05-23T11:36:54Z</dcterms:modified>
</cp:coreProperties>
</file>

<file path=docProps/thumbnail.jpeg>
</file>